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9" r:id="rId5"/>
    <p:sldId id="270" r:id="rId6"/>
    <p:sldId id="271" r:id="rId7"/>
    <p:sldId id="272" r:id="rId8"/>
    <p:sldId id="277" r:id="rId9"/>
    <p:sldId id="278" r:id="rId10"/>
    <p:sldId id="283" r:id="rId11"/>
    <p:sldId id="284" r:id="rId12"/>
    <p:sldId id="288" r:id="rId13"/>
    <p:sldId id="289" r:id="rId14"/>
    <p:sldId id="290" r:id="rId15"/>
    <p:sldId id="299" r:id="rId16"/>
    <p:sldId id="300" r:id="rId17"/>
    <p:sldId id="301" r:id="rId18"/>
    <p:sldId id="302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29"/>
        <p:guide pos="39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8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3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5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8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9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0.xml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74CA23FA88BCBFC63FB8D6AA117CF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80" y="2683510"/>
            <a:ext cx="6597650" cy="4662805"/>
          </a:xfrm>
          <a:prstGeom prst="rect">
            <a:avLst/>
          </a:prstGeom>
        </p:spPr>
      </p:pic>
      <p:pic>
        <p:nvPicPr>
          <p:cNvPr id="10" name="图片 9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-1426845"/>
            <a:ext cx="10119995" cy="7155180"/>
          </a:xfrm>
          <a:prstGeom prst="rect">
            <a:avLst/>
          </a:prstGeom>
        </p:spPr>
      </p:pic>
      <p:pic>
        <p:nvPicPr>
          <p:cNvPr id="13" name="图片 12" descr="未标题-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2760" y="4893945"/>
            <a:ext cx="2095500" cy="1843405"/>
          </a:xfrm>
          <a:prstGeom prst="rect">
            <a:avLst/>
          </a:prstGeom>
        </p:spPr>
      </p:pic>
      <p:pic>
        <p:nvPicPr>
          <p:cNvPr id="18" name="图片 17" descr="未标题-3123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195" y="-394970"/>
            <a:ext cx="9201785" cy="6505575"/>
          </a:xfrm>
          <a:prstGeom prst="rect">
            <a:avLst/>
          </a:prstGeom>
        </p:spPr>
      </p:pic>
      <p:pic>
        <p:nvPicPr>
          <p:cNvPr id="19" name="图片 18" descr="未标题-21321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805" y="212090"/>
            <a:ext cx="9700260" cy="6858000"/>
          </a:xfrm>
          <a:prstGeom prst="rect">
            <a:avLst/>
          </a:prstGeom>
        </p:spPr>
      </p:pic>
      <p:pic>
        <p:nvPicPr>
          <p:cNvPr id="20" name="图片 19" descr="13212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805" y="4224020"/>
            <a:ext cx="4017010" cy="28397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27108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2.1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海昏刺绣</a:t>
            </a:r>
            <a:endParaRPr lang="zh-CN" altLang="en-US" sz="3600"/>
          </a:p>
        </p:txBody>
      </p:sp>
      <p:pic>
        <p:nvPicPr>
          <p:cNvPr id="3" name="图片 2" descr="海昏纪念刺绣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8445" y="1231900"/>
            <a:ext cx="3769590" cy="5040000"/>
          </a:xfrm>
          <a:prstGeom prst="rect">
            <a:avLst/>
          </a:prstGeom>
        </p:spPr>
      </p:pic>
      <p:pic>
        <p:nvPicPr>
          <p:cNvPr id="4" name="图片 3" descr="海昏纪念刺绣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860" y="1231900"/>
            <a:ext cx="3769733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31699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联名帆布包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海昏纪念帆布包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7465" y="1390015"/>
            <a:ext cx="3769733" cy="5040000"/>
          </a:xfrm>
          <a:prstGeom prst="rect">
            <a:avLst/>
          </a:prstGeom>
        </p:spPr>
      </p:pic>
      <p:pic>
        <p:nvPicPr>
          <p:cNvPr id="4" name="图片 3" descr="海昏纪念帆布包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545" y="1390015"/>
            <a:ext cx="3769733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31699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联名手提包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海昏纪念手提包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7465" y="1167130"/>
            <a:ext cx="3769733" cy="5040000"/>
          </a:xfrm>
          <a:prstGeom prst="rect">
            <a:avLst/>
          </a:prstGeom>
        </p:spPr>
      </p:pic>
      <p:pic>
        <p:nvPicPr>
          <p:cNvPr id="4" name="图片 3" descr="海昏纪念手提包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1167130"/>
            <a:ext cx="3769733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27108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周边口罩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海昏纪念口罩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290" y="1518920"/>
            <a:ext cx="5266072" cy="3600000"/>
          </a:xfrm>
          <a:prstGeom prst="rect">
            <a:avLst/>
          </a:prstGeom>
        </p:spPr>
      </p:pic>
      <p:pic>
        <p:nvPicPr>
          <p:cNvPr id="4" name="图片 3" descr="海昏纪念口罩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825" y="1518920"/>
            <a:ext cx="5266072" cy="36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36290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海昏文创系列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海昏文创系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6515" y="1245870"/>
            <a:ext cx="3769733" cy="5040000"/>
          </a:xfrm>
          <a:prstGeom prst="rect">
            <a:avLst/>
          </a:prstGeom>
        </p:spPr>
      </p:pic>
      <p:pic>
        <p:nvPicPr>
          <p:cNvPr id="4" name="图片 3" descr="海昏文创系列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595" y="1245870"/>
            <a:ext cx="3769733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40881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海昏文化手机壳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海昏文化手机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6990" y="1167130"/>
            <a:ext cx="3769733" cy="5040000"/>
          </a:xfrm>
          <a:prstGeom prst="rect">
            <a:avLst/>
          </a:prstGeom>
        </p:spPr>
      </p:pic>
      <p:pic>
        <p:nvPicPr>
          <p:cNvPr id="4" name="图片 3" descr="C:\Users\admin\Desktop\海昏文化手机壳2.jpg海昏文化手机壳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01970" y="1167450"/>
            <a:ext cx="3769733" cy="50393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27108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7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海昏杂志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海昏杂志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7940" y="1264920"/>
            <a:ext cx="3769733" cy="5040000"/>
          </a:xfrm>
          <a:prstGeom prst="rect">
            <a:avLst/>
          </a:prstGeom>
        </p:spPr>
      </p:pic>
      <p:pic>
        <p:nvPicPr>
          <p:cNvPr id="4" name="图片 3" descr="海昏杂志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990" y="1264920"/>
            <a:ext cx="3769733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40881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8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中国风系列文创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中式系列文创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4135" y="1271905"/>
            <a:ext cx="3696702" cy="5040000"/>
          </a:xfrm>
          <a:prstGeom prst="rect">
            <a:avLst/>
          </a:prstGeom>
        </p:spPr>
      </p:pic>
      <p:pic>
        <p:nvPicPr>
          <p:cNvPr id="4" name="图片 3" descr="中式系列文创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45" y="1271905"/>
            <a:ext cx="3696702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" y="0"/>
            <a:ext cx="970026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855" y="-66675"/>
            <a:ext cx="970026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0850" y="576580"/>
            <a:ext cx="27108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1.1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创作介绍</a:t>
            </a:r>
            <a:endParaRPr lang="zh-CN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095" y="1382395"/>
            <a:ext cx="95554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海昏侯墓的发掘引起了社会的广泛关注。墓葬出土面积之广泛，文物之琳琅满目，文化之内涵</a:t>
            </a:r>
            <a:endParaRPr lang="zh-CN" altLang="en-US"/>
          </a:p>
          <a:p>
            <a:pPr algn="l"/>
            <a:r>
              <a:rPr lang="zh-CN" altLang="en-US"/>
              <a:t>之深厚，财富之富可敌国，该墓葬对研究西汉历史具有重大且独特的意义。本篇文章则是通过</a:t>
            </a:r>
            <a:endParaRPr lang="zh-CN" altLang="en-US"/>
          </a:p>
          <a:p>
            <a:pPr algn="l"/>
            <a:r>
              <a:rPr lang="zh-CN" altLang="en-US"/>
              <a:t>视觉传达设计中的一个重要分支——插画，对海昏文化进行文化的弘扬及传播。探讨了插画对</a:t>
            </a:r>
            <a:endParaRPr lang="zh-CN" altLang="en-US"/>
          </a:p>
          <a:p>
            <a:pPr algn="l"/>
            <a:r>
              <a:rPr lang="zh-CN" altLang="en-US"/>
              <a:t>于视觉传达的意义，从而探索了现代插画与历史文化的碰撞，海昏文化在视觉传达设计中的实</a:t>
            </a:r>
            <a:endParaRPr lang="zh-CN" altLang="en-US"/>
          </a:p>
          <a:p>
            <a:pPr algn="l"/>
            <a:r>
              <a:rPr lang="zh-CN" altLang="en-US"/>
              <a:t>际应用。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88950" y="3145790"/>
            <a:ext cx="93014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The excavation of haihunhou tomb has aroused widespread concern in the society. The</a:t>
            </a:r>
            <a:endParaRPr lang="zh-CN" altLang="en-US"/>
          </a:p>
          <a:p>
            <a:pPr algn="l"/>
            <a:r>
              <a:rPr lang="zh-CN" altLang="en-US"/>
              <a:t> burial is of great and unique significance for the study of the history of the Western Han</a:t>
            </a:r>
            <a:endParaRPr lang="zh-CN" altLang="en-US"/>
          </a:p>
          <a:p>
            <a:pPr algn="l"/>
            <a:r>
              <a:rPr lang="zh-CN" altLang="en-US"/>
              <a:t> Dynasty because of its extensive unearthed area, rich cultural relics, profound cultural </a:t>
            </a:r>
            <a:endParaRPr lang="zh-CN" altLang="en-US"/>
          </a:p>
          <a:p>
            <a:pPr algn="l"/>
            <a:r>
              <a:rPr lang="zh-CN" altLang="en-US"/>
              <a:t>connotation and wealth. This article is to carry forward and spread haihun culture through</a:t>
            </a:r>
            <a:endParaRPr lang="zh-CN" altLang="en-US"/>
          </a:p>
          <a:p>
            <a:pPr algn="l"/>
            <a:r>
              <a:rPr lang="zh-CN" altLang="en-US"/>
              <a:t> illustration, an important branch of visual communication design. This paper discusses </a:t>
            </a:r>
            <a:endParaRPr lang="zh-CN" altLang="en-US"/>
          </a:p>
          <a:p>
            <a:pPr algn="l"/>
            <a:r>
              <a:rPr lang="zh-CN" altLang="en-US"/>
              <a:t>the significance of illustration for visual communication, and explores the collision between</a:t>
            </a:r>
            <a:endParaRPr lang="zh-CN" altLang="en-US"/>
          </a:p>
          <a:p>
            <a:pPr algn="l"/>
            <a:r>
              <a:rPr lang="zh-CN" altLang="en-US"/>
              <a:t> modern illustration and historical culture, and the application of Haihun culture in visual </a:t>
            </a:r>
            <a:endParaRPr lang="zh-CN" altLang="en-US"/>
          </a:p>
          <a:p>
            <a:pPr algn="l"/>
            <a:r>
              <a:rPr lang="zh-CN" altLang="en-US"/>
              <a:t>communication design.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27108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1.2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画面组成</a:t>
            </a:r>
            <a:endParaRPr lang="zh-CN" altLang="en-US" sz="3600"/>
          </a:p>
        </p:txBody>
      </p:sp>
      <p:pic>
        <p:nvPicPr>
          <p:cNvPr id="3" name="图片 2" descr="车辚马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5" y="1379855"/>
            <a:ext cx="5554980" cy="3925570"/>
          </a:xfrm>
          <a:prstGeom prst="rect">
            <a:avLst/>
          </a:prstGeom>
        </p:spPr>
      </p:pic>
      <p:pic>
        <p:nvPicPr>
          <p:cNvPr id="4" name="图片 3" descr="孔子漆衣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379855"/>
            <a:ext cx="5552099" cy="3924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125" y="521970"/>
            <a:ext cx="27108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1.2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画面组成</a:t>
            </a:r>
            <a:endParaRPr lang="zh-CN" altLang="en-US" sz="3600"/>
          </a:p>
        </p:txBody>
      </p:sp>
      <p:pic>
        <p:nvPicPr>
          <p:cNvPr id="3" name="图片 2" descr="礼乐宴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" y="1332230"/>
            <a:ext cx="5552460" cy="3924000"/>
          </a:xfrm>
          <a:prstGeom prst="rect">
            <a:avLst/>
          </a:prstGeom>
        </p:spPr>
      </p:pic>
      <p:pic>
        <p:nvPicPr>
          <p:cNvPr id="4" name="图片 3" descr="刘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40" y="1332230"/>
            <a:ext cx="5552460" cy="3924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2125" y="521970"/>
            <a:ext cx="27108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1.2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画面组成</a:t>
            </a:r>
            <a:endParaRPr lang="zh-CN" altLang="en-US" sz="3600"/>
          </a:p>
        </p:txBody>
      </p:sp>
      <p:pic>
        <p:nvPicPr>
          <p:cNvPr id="6" name="图片 5" descr="鎏金青铜博山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1409065"/>
            <a:ext cx="5552460" cy="3924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2125" y="521970"/>
            <a:ext cx="45472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1.3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插画衍生系列插画</a:t>
            </a:r>
            <a:endParaRPr lang="zh-CN" altLang="en-US" sz="3600"/>
          </a:p>
        </p:txBody>
      </p:sp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" y="-393700"/>
            <a:ext cx="11202400" cy="792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312"/>
          <p:cNvPicPr>
            <a:picLocks noChangeAspect="1"/>
          </p:cNvPicPr>
          <p:nvPr/>
        </p:nvPicPr>
        <p:blipFill>
          <a:blip r:embed="rId2"/>
          <a:srcRect t="44713"/>
          <a:stretch>
            <a:fillRect/>
          </a:stretch>
        </p:blipFill>
        <p:spPr>
          <a:xfrm>
            <a:off x="0" y="1666875"/>
            <a:ext cx="9700260" cy="37915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COMMONDATA" val="eyJoZGlkIjoiMzRiMTY1NTZlNDczOWRiMTExOTUxOTYzMTRkN2NhMzA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WPS 演示</Application>
  <PresentationFormat>宽屏</PresentationFormat>
  <Paragraphs>41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′ 风飘叶</cp:lastModifiedBy>
  <cp:revision>175</cp:revision>
  <dcterms:created xsi:type="dcterms:W3CDTF">2019-06-19T02:08:00Z</dcterms:created>
  <dcterms:modified xsi:type="dcterms:W3CDTF">2022-06-10T11:33:57Z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90EA636F5B2544879D9A00D41C18F8E8</vt:lpwstr>
  </property>
</Properties>
</file>